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757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6858000" cy="9906000" type="A4"/>
  <p:notesSz cx="6792913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FFCCCC"/>
    <a:srgbClr val="FFCCFF"/>
    <a:srgbClr val="FF99FF"/>
    <a:srgbClr val="FFFF00"/>
    <a:srgbClr val="E4007F"/>
    <a:srgbClr val="000000"/>
    <a:srgbClr val="00A0E9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DF80F-55D6-421F-9CA6-16361857C4B8}" v="6" dt="2024-04-24T05:52:04.346"/>
    <p1510:client id="{B515A727-A79F-45BD-9E69-7A6377BD4809}" v="4" dt="2024-04-24T06:28:48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6327" autoAdjust="0"/>
  </p:normalViewPr>
  <p:slideViewPr>
    <p:cSldViewPr>
      <p:cViewPr varScale="1">
        <p:scale>
          <a:sx n="80" d="100"/>
          <a:sy n="80" d="100"/>
        </p:scale>
        <p:origin x="3090" y="96"/>
      </p:cViewPr>
      <p:guideLst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3091"/>
  <ax:ocxPr ax:name="_cy" ax:value="2249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加入</c:v>
                      </c:pt>
                      <c:pt idx="1">
                        <c:v>１年</c:v>
                      </c:pt>
                      <c:pt idx="2">
                        <c:v>２年</c:v>
                      </c:pt>
                      <c:pt idx="3">
                        <c:v>３年</c:v>
                      </c:pt>
                      <c:pt idx="4">
                        <c:v>４年</c:v>
                      </c:pt>
                      <c:pt idx="5">
                        <c:v>５年</c:v>
                      </c:pt>
                      <c:pt idx="6">
                        <c:v>６年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903264"/>
        <c:axId val="534903592"/>
      </c:areaChart>
      <c:catAx>
        <c:axId val="5349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4903592"/>
        <c:crosses val="autoZero"/>
        <c:auto val="1"/>
        <c:lblAlgn val="ctr"/>
        <c:lblOffset val="100"/>
        <c:noMultiLvlLbl val="0"/>
      </c:catAx>
      <c:valAx>
        <c:axId val="534903592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490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9712572546163E-2"/>
          <c:y val="6.7146952427177276E-2"/>
          <c:w val="0.90536057485490762"/>
          <c:h val="0.852276704660209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Sheet1!$C$2:$C$10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76</c:v>
                </c:pt>
                <c:pt idx="2">
                  <c:v>70</c:v>
                </c:pt>
                <c:pt idx="3">
                  <c:v>80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10月</c:v>
                      </c:pt>
                      <c:pt idx="1">
                        <c:v>11月</c:v>
                      </c:pt>
                      <c:pt idx="2">
                        <c:v>12月</c:v>
                      </c:pt>
                      <c:pt idx="3">
                        <c:v>1月</c:v>
                      </c:pt>
                      <c:pt idx="4">
                        <c:v>2月</c:v>
                      </c:pt>
                      <c:pt idx="5">
                        <c:v>3月</c:v>
                      </c:pt>
                      <c:pt idx="6">
                        <c:v>4月</c:v>
                      </c:pt>
                      <c:pt idx="7">
                        <c:v>5月</c:v>
                      </c:pt>
                      <c:pt idx="8">
                        <c:v>6月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29B-4278-ABE6-19607C40FC2F}"/>
            </c:ext>
          </c:extLst>
        </c:ser>
        <c:ser>
          <c:idx val="1"/>
          <c:order val="1"/>
          <c:spPr>
            <a:solidFill>
              <a:srgbClr val="FF9999"/>
            </a:solidFill>
            <a:ln>
              <a:noFill/>
            </a:ln>
            <a:effectLst/>
          </c:spPr>
          <c:invertIfNegative val="0"/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40</c:v>
                </c:pt>
                <c:pt idx="7">
                  <c:v>55</c:v>
                </c:pt>
                <c:pt idx="8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補填単価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10月</c:v>
                      </c:pt>
                      <c:pt idx="1">
                        <c:v>11月</c:v>
                      </c:pt>
                      <c:pt idx="2">
                        <c:v>12月</c:v>
                      </c:pt>
                      <c:pt idx="3">
                        <c:v>1月</c:v>
                      </c:pt>
                      <c:pt idx="4">
                        <c:v>2月</c:v>
                      </c:pt>
                      <c:pt idx="5">
                        <c:v>3月</c:v>
                      </c:pt>
                      <c:pt idx="6">
                        <c:v>4月</c:v>
                      </c:pt>
                      <c:pt idx="7">
                        <c:v>5月</c:v>
                      </c:pt>
                      <c:pt idx="8">
                        <c:v>6月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25644944"/>
        <c:axId val="425645600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Sheet1!$D$2:$D$10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発動基準価格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10月</c:v>
                      </c:pt>
                      <c:pt idx="1">
                        <c:v>11月</c:v>
                      </c:pt>
                      <c:pt idx="2">
                        <c:v>12月</c:v>
                      </c:pt>
                      <c:pt idx="3">
                        <c:v>1月</c:v>
                      </c:pt>
                      <c:pt idx="4">
                        <c:v>2月</c:v>
                      </c:pt>
                      <c:pt idx="5">
                        <c:v>3月</c:v>
                      </c:pt>
                      <c:pt idx="6">
                        <c:v>4月</c:v>
                      </c:pt>
                      <c:pt idx="7">
                        <c:v>5月</c:v>
                      </c:pt>
                      <c:pt idx="8">
                        <c:v>6月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644944"/>
        <c:axId val="425645600"/>
      </c:lineChart>
      <c:catAx>
        <c:axId val="4256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645600"/>
        <c:crosses val="autoZero"/>
        <c:auto val="1"/>
        <c:lblAlgn val="ctr"/>
        <c:lblOffset val="100"/>
        <c:noMultiLvlLbl val="0"/>
      </c:catAx>
      <c:valAx>
        <c:axId val="42564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6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0.50216</cdr:x>
      <cdr:y>0.07529</cdr:y>
    </cdr:from>
    <cdr:to>
      <cdr:x>0.50216</cdr:x>
      <cdr:y>0.75299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8C8D64CE-B3BB-4EC2-87CD-F24694F331CA}"/>
            </a:ext>
          </a:extLst>
        </cdr:cNvPr>
        <cdr:cNvCxnSpPr/>
      </cdr:nvCxnSpPr>
      <cdr:spPr>
        <a:xfrm xmlns:a="http://schemas.openxmlformats.org/drawingml/2006/main" flipH="1" flipV="1">
          <a:off x="1452965" y="148305"/>
          <a:ext cx="0" cy="133491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7748" y="2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27076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7748" y="9427076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7748" y="2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65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92" y="4714401"/>
            <a:ext cx="5434330" cy="4466272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7076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7748" y="9427076"/>
            <a:ext cx="2943595" cy="496253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528" y="424900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円/楕円 2"/>
          <p:cNvSpPr/>
          <p:nvPr userDrawn="1"/>
        </p:nvSpPr>
        <p:spPr bwMode="auto">
          <a:xfrm>
            <a:off x="0" y="4901006"/>
            <a:ext cx="6858000" cy="15600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74769" tIns="74769" rIns="74769" bIns="62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1359945" y="7709306"/>
            <a:ext cx="4138111" cy="77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8"/>
            </a:lvl1pPr>
            <a:lvl2pPr marL="31652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79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C0BF4B38-E87B-445A-B4E3-34B6A3FC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B8DA4DA-FC0C-AF40-93F6-E90E2DD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402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55A006D-B326-46ED-A96C-37080030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4D1821C-22F3-C84C-B236-5F0EDD2D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61754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708" y="471414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3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1634954" y="1518400"/>
            <a:ext cx="4660338" cy="5720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772F53-63A5-4543-BF7E-D58B4F6DF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78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16917F67-28C0-48E8-BB7F-49080353AE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899" y="4537401"/>
            <a:ext cx="5982203" cy="779197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1938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4011" y="9497384"/>
            <a:ext cx="437778" cy="29215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2412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69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AD0C9D1-4EA2-4216-B8C1-B8C89D2E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88640" y="1260590"/>
            <a:ext cx="6480720" cy="728790"/>
          </a:xfrm>
          <a:prstGeom prst="roundRect">
            <a:avLst>
              <a:gd name="adj" fmla="val 10799"/>
            </a:avLst>
          </a:prstGeom>
          <a:ln>
            <a:solidFill>
              <a:schemeClr val="tx1"/>
            </a:solidFill>
          </a:ln>
        </p:spPr>
        <p:txBody>
          <a:bodyPr tIns="108000" bIns="72000">
            <a:spAutoFit/>
          </a:bodyPr>
          <a:lstStyle>
            <a:lvl1pPr marL="237390" indent="-237390">
              <a:buFont typeface="メイリオ" panose="020B0604030504040204" pitchFamily="50" charset="-128"/>
              <a:buChar char="○"/>
              <a:defRPr sz="969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 bwMode="auto">
          <a:xfrm>
            <a:off x="-755" y="770"/>
            <a:ext cx="6858000" cy="948555"/>
          </a:xfrm>
          <a:prstGeom prst="roundRect">
            <a:avLst>
              <a:gd name="adj" fmla="val 0"/>
            </a:avLst>
          </a:prstGeom>
          <a:solidFill>
            <a:srgbClr val="777777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1662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 userDrawn="1"/>
        </p:nvSpPr>
        <p:spPr bwMode="auto">
          <a:xfrm>
            <a:off x="0" y="2"/>
            <a:ext cx="6858000" cy="948555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/>
          <p:cNvSpPr/>
          <p:nvPr/>
        </p:nvSpPr>
        <p:spPr bwMode="auto">
          <a:xfrm>
            <a:off x="0" y="0"/>
            <a:ext cx="6862165" cy="9906000"/>
          </a:xfrm>
          <a:prstGeom prst="frame">
            <a:avLst>
              <a:gd name="adj1" fmla="val 1174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66" y="584514"/>
            <a:ext cx="6405942" cy="57206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4106" y="9262136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9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679291F2-06DE-4B18-8093-3A0369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2B1BAEE-C037-6C4A-A005-57219A41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8326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8640" y="220474"/>
            <a:ext cx="6480720" cy="572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1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33039" rtl="0" eaLnBrk="1" latinLnBrk="0" hangingPunct="1">
        <a:lnSpc>
          <a:spcPct val="110000"/>
        </a:lnSpc>
        <a:spcBef>
          <a:spcPct val="0"/>
        </a:spcBef>
        <a:buNone/>
        <a:defRPr kumimoji="1" sz="1662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120" userDrawn="1">
          <p15:clr>
            <a:srgbClr val="F26B43"/>
          </p15:clr>
        </p15:guide>
        <p15:guide id="1" pos="2160" userDrawn="1">
          <p15:clr>
            <a:srgbClr val="F26B43"/>
          </p15:clr>
        </p15:guide>
        <p15:guide id="2" pos="2035" userDrawn="1">
          <p15:clr>
            <a:srgbClr val="F26B43"/>
          </p15:clr>
        </p15:guide>
        <p15:guide id="3" pos="2285" userDrawn="1">
          <p15:clr>
            <a:srgbClr val="F26B43"/>
          </p15:clr>
        </p15:guide>
        <p15:guide id="4" orient="horz" pos="1712" userDrawn="1">
          <p15:clr>
            <a:srgbClr val="F26B43"/>
          </p15:clr>
        </p15:guide>
        <p15:guide id="5" orient="horz" pos="4528" userDrawn="1">
          <p15:clr>
            <a:srgbClr val="F26B43"/>
          </p15:clr>
        </p15:guide>
        <p15:guide id="6" orient="horz" pos="5642" userDrawn="1">
          <p15:clr>
            <a:srgbClr val="F26B43"/>
          </p15:clr>
        </p15:guide>
        <p15:guide id="7" orient="horz" pos="59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3966" userDrawn="1">
          <p15:clr>
            <a:srgbClr val="F26B43"/>
          </p15:clr>
        </p15:guide>
        <p15:guide id="11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11.w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318B93F-02ED-4847-9CF1-C5E940B76507}"/>
              </a:ext>
            </a:extLst>
          </p:cNvPr>
          <p:cNvSpPr/>
          <p:nvPr/>
        </p:nvSpPr>
        <p:spPr bwMode="auto">
          <a:xfrm>
            <a:off x="3464994" y="2989542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対象期間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91AEBAC-B310-4A30-B6F3-968A349DDFC2}"/>
              </a:ext>
            </a:extLst>
          </p:cNvPr>
          <p:cNvSpPr/>
          <p:nvPr/>
        </p:nvSpPr>
        <p:spPr bwMode="auto">
          <a:xfrm>
            <a:off x="3464994" y="3613532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対象燃料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E2639EE-690B-4E3F-BE69-9921AA80569D}"/>
              </a:ext>
            </a:extLst>
          </p:cNvPr>
          <p:cNvSpPr/>
          <p:nvPr/>
        </p:nvSpPr>
        <p:spPr bwMode="auto">
          <a:xfrm>
            <a:off x="54448" y="2970628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A610D7-13F1-49A6-8D3E-4DD4D74F46D2}"/>
              </a:ext>
            </a:extLst>
          </p:cNvPr>
          <p:cNvSpPr/>
          <p:nvPr/>
        </p:nvSpPr>
        <p:spPr bwMode="auto">
          <a:xfrm>
            <a:off x="54448" y="4101508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2" y="164974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令和６事業年度「施設園芸セーフティネット構築事業」加入募集のご案内</a:t>
            </a: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200332" y="636033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省エネ化とセーフティネットで</a:t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307430" y="1285250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国と農業者で積立てを行い、燃料価格高騰時に補填金をお支払いします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ja-JP" altLang="en-US" sz="1400" b="1" dirty="0">
                <a:solidFill>
                  <a:schemeClr val="bg1"/>
                </a:solidFill>
              </a:rPr>
              <a:t>　（自身の積立金の２倍を限度に補填）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補填に使用されなかった皆様の積立金は、事業終了後に還付されます</a:t>
            </a:r>
            <a:br>
              <a:rPr lang="en-US" altLang="ja-JP" sz="1400" b="1" dirty="0">
                <a:solidFill>
                  <a:schemeClr val="bg1"/>
                </a:solidFill>
              </a:rPr>
            </a:br>
            <a:r>
              <a:rPr lang="ja-JP" altLang="en-US" sz="1400" b="1" dirty="0">
                <a:solidFill>
                  <a:schemeClr val="bg1"/>
                </a:solidFill>
              </a:rPr>
              <a:t>（掛け捨てではありません）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4EE350-3594-47D7-81B3-5C818661EFD1}"/>
              </a:ext>
            </a:extLst>
          </p:cNvPr>
          <p:cNvSpPr txBox="1"/>
          <p:nvPr/>
        </p:nvSpPr>
        <p:spPr>
          <a:xfrm>
            <a:off x="3558408" y="3988885"/>
            <a:ext cx="3067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施設園芸（野菜、果樹、花き</a:t>
            </a:r>
            <a:r>
              <a:rPr kumimoji="1" lang="ja-JP" altLang="en-US" sz="1100" dirty="0"/>
              <a:t>の栽培）の用に供する</a:t>
            </a:r>
            <a:r>
              <a:rPr kumimoji="1" lang="en-US" altLang="ja-JP" sz="1400" b="1" dirty="0"/>
              <a:t>A</a:t>
            </a:r>
            <a:r>
              <a:rPr kumimoji="1" lang="ja-JP" altLang="en-US" sz="1400" b="1" dirty="0"/>
              <a:t>重油</a:t>
            </a:r>
            <a:r>
              <a:rPr kumimoji="1" lang="ja-JP" altLang="en-US" sz="1100" dirty="0"/>
              <a:t>、</a:t>
            </a:r>
            <a:r>
              <a:rPr kumimoji="1" lang="ja-JP" altLang="en-US" sz="1400" b="1" dirty="0"/>
              <a:t>灯油、ＬＰガス</a:t>
            </a:r>
            <a:r>
              <a:rPr kumimoji="1" lang="ja-JP" altLang="en-US" sz="1400" dirty="0"/>
              <a:t>、</a:t>
            </a:r>
            <a:r>
              <a:rPr kumimoji="1" lang="ja-JP" altLang="en-US" sz="1400" b="1" dirty="0"/>
              <a:t>ＬＮＧ</a:t>
            </a:r>
            <a:endParaRPr kumimoji="1" lang="ja-JP" altLang="en-US" sz="11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EE5390-0037-4F11-AD57-42FCB8F0426E}"/>
              </a:ext>
            </a:extLst>
          </p:cNvPr>
          <p:cNvSpPr txBox="1"/>
          <p:nvPr/>
        </p:nvSpPr>
        <p:spPr>
          <a:xfrm>
            <a:off x="54448" y="4423271"/>
            <a:ext cx="35788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施設園芸農家</a:t>
            </a:r>
            <a:r>
              <a:rPr kumimoji="1" lang="ja-JP" altLang="en-US" sz="1400" b="1" dirty="0"/>
              <a:t>３戸以上</a:t>
            </a:r>
            <a:r>
              <a:rPr kumimoji="1" lang="en-US" altLang="ja-JP" sz="1200" b="1" baseline="-25000" dirty="0"/>
              <a:t>※</a:t>
            </a:r>
            <a:r>
              <a:rPr kumimoji="1" lang="ja-JP" altLang="en-US" sz="1100" dirty="0"/>
              <a:t>又は農業従事者</a:t>
            </a:r>
            <a:r>
              <a:rPr kumimoji="1" lang="ja-JP" altLang="en-US" sz="1400" b="1" dirty="0"/>
              <a:t>５名以上</a:t>
            </a:r>
            <a:r>
              <a:rPr kumimoji="1" lang="ja-JP" altLang="en-US" sz="1100" dirty="0"/>
              <a:t>で構成する農業者団体等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同一県内の３戸以上の農家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15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する計画（省エネルギー等推進計画）の作成</a:t>
            </a:r>
            <a:endParaRPr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目標の立て方は、裏面をご覧ください。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E655D-3683-407B-BA9E-139EAA8827DF}"/>
              </a:ext>
            </a:extLst>
          </p:cNvPr>
          <p:cNvSpPr txBox="1"/>
          <p:nvPr/>
        </p:nvSpPr>
        <p:spPr>
          <a:xfrm>
            <a:off x="3564608" y="3328460"/>
            <a:ext cx="255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10</a:t>
            </a:r>
            <a:r>
              <a:rPr kumimoji="1" lang="ja-JP" altLang="en-US" sz="1400" b="1" dirty="0"/>
              <a:t>月</a:t>
            </a:r>
            <a:r>
              <a:rPr kumimoji="1" lang="ja-JP" altLang="en-US" sz="1100" dirty="0"/>
              <a:t>から</a:t>
            </a:r>
            <a:r>
              <a:rPr kumimoji="1" lang="ja-JP" altLang="en-US" sz="1400" b="1" dirty="0"/>
              <a:t>翌６月</a:t>
            </a:r>
            <a:r>
              <a:rPr kumimoji="1" lang="ja-JP" altLang="en-US" sz="1100" dirty="0"/>
              <a:t>までの間から選択</a:t>
            </a:r>
            <a:endParaRPr kumimoji="1" lang="ja-JP" altLang="en-US" sz="1100" b="1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CC03A36-A334-4209-9514-065C0FBFBC31}"/>
              </a:ext>
            </a:extLst>
          </p:cNvPr>
          <p:cNvSpPr/>
          <p:nvPr/>
        </p:nvSpPr>
        <p:spPr bwMode="auto">
          <a:xfrm>
            <a:off x="54448" y="5972579"/>
            <a:ext cx="1152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補填積立金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C8DBCC-4051-4181-9986-F11CE631032C}"/>
              </a:ext>
            </a:extLst>
          </p:cNvPr>
          <p:cNvSpPr txBox="1"/>
          <p:nvPr/>
        </p:nvSpPr>
        <p:spPr>
          <a:xfrm>
            <a:off x="233183" y="8084064"/>
            <a:ext cx="6373622" cy="10016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72000" bIns="36000" rtlCol="0">
            <a:spAutoFit/>
          </a:bodyPr>
          <a:lstStyle/>
          <a:p>
            <a:pPr algn="ctr"/>
            <a:r>
              <a:rPr kumimoji="1" lang="ja-JP" altLang="en-US" sz="1600" b="1" dirty="0"/>
              <a:t>補填金＝</a:t>
            </a:r>
            <a:r>
              <a:rPr kumimoji="1" lang="ja-JP" altLang="en-US" sz="1600" b="1" u="sng" dirty="0"/>
              <a:t>補填単価</a:t>
            </a:r>
            <a:r>
              <a:rPr kumimoji="1" lang="en-US" altLang="ja-JP" sz="1600" b="1" u="sng" baseline="30000" dirty="0"/>
              <a:t>※</a:t>
            </a:r>
            <a:r>
              <a:rPr kumimoji="1" lang="ja-JP" altLang="en-US" sz="1600" b="1" u="sng" baseline="30000" dirty="0"/>
              <a:t>１</a:t>
            </a:r>
            <a:r>
              <a:rPr kumimoji="1" lang="en-US" altLang="ja-JP" sz="1600" b="1" dirty="0"/>
              <a:t>×</a:t>
            </a:r>
            <a:r>
              <a:rPr kumimoji="1" lang="ja-JP" altLang="en-US" sz="1600" b="1" dirty="0"/>
              <a:t>当月燃料購入数量</a:t>
            </a:r>
            <a:r>
              <a:rPr kumimoji="1" lang="en-US" altLang="ja-JP" sz="1600" b="1" dirty="0"/>
              <a:t>×</a:t>
            </a:r>
            <a:r>
              <a:rPr lang="en-US" altLang="ja-JP" sz="1600" b="1" dirty="0"/>
              <a:t>70</a:t>
            </a:r>
            <a:r>
              <a:rPr lang="ja-JP" altLang="en-US" sz="1600" b="1" dirty="0"/>
              <a:t>％</a:t>
            </a:r>
            <a:r>
              <a:rPr lang="en-US" altLang="ja-JP" sz="1600" b="1" baseline="30000" dirty="0"/>
              <a:t>※</a:t>
            </a:r>
            <a:r>
              <a:rPr lang="ja-JP" altLang="en-US" sz="1600" b="1" baseline="30000" dirty="0"/>
              <a:t>２</a:t>
            </a:r>
            <a:endParaRPr kumimoji="1" lang="en-US" altLang="ja-JP" sz="1600" b="1" baseline="30000" dirty="0"/>
          </a:p>
          <a:p>
            <a:pPr algn="ctr"/>
            <a:r>
              <a:rPr lang="ja-JP" altLang="en-US" sz="1400" dirty="0"/>
              <a:t>補填単価は、積立コースにかかわらず、同額です</a:t>
            </a:r>
            <a:endParaRPr lang="en-US" altLang="ja-JP" sz="1400" dirty="0"/>
          </a:p>
          <a:p>
            <a:r>
              <a:rPr lang="ja-JP" altLang="en-US" sz="1400" dirty="0"/>
              <a:t>　　　　　  </a:t>
            </a:r>
            <a:r>
              <a:rPr lang="en-US" altLang="ja-JP" sz="1400" dirty="0"/>
              <a:t>※</a:t>
            </a:r>
            <a:r>
              <a:rPr lang="ja-JP" altLang="en-US" sz="1400" dirty="0"/>
              <a:t>１　補填単価＝各月の指標価格ー発動基準価格</a:t>
            </a:r>
            <a:endParaRPr lang="en-US" altLang="ja-JP" sz="1400" dirty="0"/>
          </a:p>
          <a:p>
            <a:pPr algn="ctr"/>
            <a:r>
              <a:rPr kumimoji="1" lang="en-US" altLang="ja-JP" sz="1400" dirty="0"/>
              <a:t>※</a:t>
            </a:r>
            <a:r>
              <a:rPr kumimoji="1" lang="ja-JP" altLang="en-US" sz="1400" dirty="0"/>
              <a:t>２　価格急騰時等には、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％に引き上げられます。</a:t>
            </a:r>
          </a:p>
        </p:txBody>
      </p:sp>
      <p:graphicFrame>
        <p:nvGraphicFramePr>
          <p:cNvPr id="9" name="表 1023">
            <a:extLst>
              <a:ext uri="{FF2B5EF4-FFF2-40B4-BE49-F238E27FC236}">
                <a16:creationId xmlns:a16="http://schemas.microsoft.com/office/drawing/2014/main" id="{64B84734-F91F-EBB9-484F-EE1A4E05C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89932"/>
              </p:ext>
            </p:extLst>
          </p:nvPr>
        </p:nvGraphicFramePr>
        <p:xfrm>
          <a:off x="3429000" y="5636047"/>
          <a:ext cx="3223096" cy="2335680"/>
        </p:xfrm>
        <a:graphic>
          <a:graphicData uri="http://schemas.openxmlformats.org/drawingml/2006/table">
            <a:tbl>
              <a:tblPr bandRow="1"/>
              <a:tblGrid>
                <a:gridCol w="767936">
                  <a:extLst>
                    <a:ext uri="{9D8B030D-6E8A-4147-A177-3AD203B41FA5}">
                      <a16:colId xmlns:a16="http://schemas.microsoft.com/office/drawing/2014/main" val="133281329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84682891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702497806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3903209260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273034635"/>
                    </a:ext>
                  </a:extLst>
                </a:gridCol>
              </a:tblGrid>
              <a:tr h="213571">
                <a:tc row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積立単価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72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500539"/>
                  </a:ext>
                </a:extLst>
              </a:tr>
              <a:tr h="378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 dirty="0"/>
                        <a:t>重油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灯油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ＬＰガス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LNG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620591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115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13.3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14.1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17.3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8.7</a:t>
                      </a:r>
                    </a:p>
                    <a:p>
                      <a:pPr algn="r"/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20653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130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26.7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28.3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34.7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17.5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557029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150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44.5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47.1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57.8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29.1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33852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62.2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80.9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40.7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0745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28C8DB-18D8-88CD-1EC9-D8A899DD96ED}"/>
              </a:ext>
            </a:extLst>
          </p:cNvPr>
          <p:cNvSpPr txBox="1"/>
          <p:nvPr/>
        </p:nvSpPr>
        <p:spPr>
          <a:xfrm>
            <a:off x="71691" y="6286393"/>
            <a:ext cx="34675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積立金　</a:t>
            </a:r>
          </a:p>
          <a:p>
            <a:r>
              <a:rPr lang="ja-JP" altLang="en-US" sz="1400" dirty="0"/>
              <a:t>＝積立単価</a:t>
            </a:r>
            <a:r>
              <a:rPr lang="en-US" altLang="ja-JP" sz="1400" dirty="0"/>
              <a:t>×</a:t>
            </a:r>
            <a:r>
              <a:rPr lang="ja-JP" altLang="en-US" sz="1400" dirty="0"/>
              <a:t>年間燃料購入予定数量</a:t>
            </a:r>
            <a:r>
              <a:rPr lang="en-US" altLang="ja-JP" sz="1400" dirty="0"/>
              <a:t>×1/2</a:t>
            </a:r>
          </a:p>
          <a:p>
            <a:endParaRPr lang="en-US" altLang="ja-JP" sz="1400" dirty="0"/>
          </a:p>
          <a:p>
            <a:r>
              <a:rPr lang="ja-JP" altLang="en-US" sz="1400" dirty="0"/>
              <a:t>（例）</a:t>
            </a:r>
            <a:endParaRPr lang="en-US" altLang="ja-JP" sz="1400" dirty="0"/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A</a:t>
            </a:r>
            <a:r>
              <a:rPr lang="ja-JP" altLang="en-US" sz="1400" dirty="0"/>
              <a:t>重油を年間</a:t>
            </a:r>
            <a:r>
              <a:rPr lang="en-US" altLang="ja-JP" sz="1400" dirty="0"/>
              <a:t>10,000L</a:t>
            </a:r>
            <a:r>
              <a:rPr lang="ja-JP" altLang="en-US" sz="1400" dirty="0"/>
              <a:t>購入予定の方</a:t>
            </a:r>
            <a:br>
              <a:rPr lang="en-US" altLang="ja-JP" sz="1400" dirty="0"/>
            </a:br>
            <a:r>
              <a:rPr lang="ja-JP" altLang="en-US" sz="1400" dirty="0"/>
              <a:t>　が</a:t>
            </a:r>
            <a:r>
              <a:rPr lang="en-US" altLang="ja-JP" sz="1400" dirty="0"/>
              <a:t>130</a:t>
            </a:r>
            <a:r>
              <a:rPr lang="ja-JP" altLang="en-US" sz="1400" dirty="0"/>
              <a:t>％コースに申し込む場合</a:t>
            </a:r>
            <a:br>
              <a:rPr lang="en-US" altLang="ja-JP" sz="1400" dirty="0"/>
            </a:br>
            <a:r>
              <a:rPr lang="ja-JP" altLang="en-US" sz="1400" dirty="0"/>
              <a:t>　</a:t>
            </a:r>
            <a:r>
              <a:rPr lang="en-US" altLang="ja-JP" sz="1400" dirty="0"/>
              <a:t>26.7×10,000×1/2</a:t>
            </a:r>
            <a:r>
              <a:rPr lang="ja-JP" altLang="en-US" sz="1400" dirty="0"/>
              <a:t>＝</a:t>
            </a:r>
            <a:r>
              <a:rPr lang="en-US" altLang="ja-JP" sz="1400" dirty="0"/>
              <a:t>133,500</a:t>
            </a:r>
            <a:r>
              <a:rPr lang="ja-JP" altLang="en-US" dirty="0"/>
              <a:t>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230C8E-AED2-7B05-6DB4-CB55845E977B}"/>
              </a:ext>
            </a:extLst>
          </p:cNvPr>
          <p:cNvSpPr txBox="1"/>
          <p:nvPr/>
        </p:nvSpPr>
        <p:spPr>
          <a:xfrm>
            <a:off x="3429000" y="5048127"/>
            <a:ext cx="334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Ａ</a:t>
            </a:r>
            <a:r>
              <a:rPr kumimoji="1" lang="ja-JP" altLang="en-US" sz="1200" b="1" dirty="0"/>
              <a:t>重油：</a:t>
            </a:r>
            <a:r>
              <a:rPr kumimoji="1" lang="en-US" altLang="ja-JP" sz="1200" b="1" dirty="0"/>
              <a:t>88.9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/L</a:t>
            </a:r>
            <a:r>
              <a:rPr kumimoji="1" lang="ja-JP" altLang="en-US" sz="1200" b="1" dirty="0"/>
              <a:t>　ＬＰガス：</a:t>
            </a:r>
            <a:r>
              <a:rPr kumimoji="1" lang="en-US" altLang="ja-JP" sz="1200" b="1" dirty="0"/>
              <a:t>115.5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/kg</a:t>
            </a:r>
          </a:p>
          <a:p>
            <a:r>
              <a:rPr lang="ja-JP" altLang="en-US" sz="1200" b="1" dirty="0"/>
              <a:t>灯　油：</a:t>
            </a:r>
            <a:r>
              <a:rPr lang="en-US" altLang="ja-JP" sz="1200" b="1" dirty="0"/>
              <a:t>94.2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/L   </a:t>
            </a:r>
            <a:r>
              <a:rPr lang="ja-JP" altLang="en-US" sz="1200" b="1" dirty="0"/>
              <a:t>Ｌ Ｎ Ｇ ：</a:t>
            </a:r>
            <a:r>
              <a:rPr lang="en-US" altLang="ja-JP" sz="1200" b="1" dirty="0"/>
              <a:t>58.2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㎥</a:t>
            </a:r>
            <a:endParaRPr kumimoji="1" lang="ja-JP" altLang="en-US" sz="1200" b="1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508AB9D-FA18-B24A-1688-1B44CA49FB4E}"/>
              </a:ext>
            </a:extLst>
          </p:cNvPr>
          <p:cNvSpPr/>
          <p:nvPr/>
        </p:nvSpPr>
        <p:spPr bwMode="auto">
          <a:xfrm>
            <a:off x="3464994" y="4676695"/>
            <a:ext cx="2088232" cy="3244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基準単価、積立コース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ED46DF-BFD5-224C-91F5-95BD778B7665}"/>
              </a:ext>
            </a:extLst>
          </p:cNvPr>
          <p:cNvSpPr txBox="1"/>
          <p:nvPr/>
        </p:nvSpPr>
        <p:spPr>
          <a:xfrm>
            <a:off x="147075" y="3265089"/>
            <a:ext cx="3146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対象期間開始</a:t>
            </a:r>
            <a:r>
              <a:rPr kumimoji="1" lang="ja-JP" altLang="en-US" sz="1400" b="1" dirty="0"/>
              <a:t>２か月前</a:t>
            </a:r>
            <a:r>
              <a:rPr kumimoji="1" lang="ja-JP" altLang="en-US" sz="1100" dirty="0"/>
              <a:t>までに、県協議会を経由して、施設園芸協会への資料提出が必要です。</a:t>
            </a:r>
            <a:endParaRPr kumimoji="1" lang="en-US" altLang="ja-JP" sz="1100" dirty="0"/>
          </a:p>
          <a:p>
            <a:r>
              <a:rPr lang="ja-JP" altLang="en-US" sz="1100" dirty="0"/>
              <a:t>県協議会へは、余裕をもってお申し込みください。</a:t>
            </a:r>
            <a:endParaRPr kumimoji="1" lang="en-US" altLang="ja-JP" sz="1100" dirty="0"/>
          </a:p>
          <a:p>
            <a:endParaRPr kumimoji="1" lang="en-US" altLang="ja-JP" sz="1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849B2-4CDA-311C-8D95-363E9CAA4CF5}"/>
              </a:ext>
            </a:extLst>
          </p:cNvPr>
          <p:cNvSpPr txBox="1"/>
          <p:nvPr/>
        </p:nvSpPr>
        <p:spPr>
          <a:xfrm>
            <a:off x="1061410" y="3010091"/>
            <a:ext cx="218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（県協議会　〇月〇日必着）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D14A9B3-D318-4277-2B36-69DEBC020B58}"/>
              </a:ext>
            </a:extLst>
          </p:cNvPr>
          <p:cNvSpPr/>
          <p:nvPr/>
        </p:nvSpPr>
        <p:spPr bwMode="auto">
          <a:xfrm>
            <a:off x="-13880" y="9262258"/>
            <a:ext cx="68795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70112BE-EC03-54AD-D5D9-7F1A03286D7D}"/>
              </a:ext>
            </a:extLst>
          </p:cNvPr>
          <p:cNvSpPr txBox="1"/>
          <p:nvPr/>
        </p:nvSpPr>
        <p:spPr>
          <a:xfrm>
            <a:off x="85773" y="9391389"/>
            <a:ext cx="4137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○○県協議会（○○県○○部○○課）</a:t>
            </a:r>
            <a:endParaRPr lang="ja-JP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014FF304-EAC4-53A7-D678-698DE00C92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22896" y="9400721"/>
            <a:ext cx="417989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1" name="タイトル 2">
            <a:extLst>
              <a:ext uri="{FF2B5EF4-FFF2-40B4-BE49-F238E27FC236}">
                <a16:creationId xmlns:a16="http://schemas.microsoft.com/office/drawing/2014/main" id="{CBE21781-B11D-41E0-96A4-6AEFA31782E0}"/>
              </a:ext>
            </a:extLst>
          </p:cNvPr>
          <p:cNvSpPr txBox="1">
            <a:spLocks/>
          </p:cNvSpPr>
          <p:nvPr/>
        </p:nvSpPr>
        <p:spPr>
          <a:xfrm>
            <a:off x="4426534" y="9406565"/>
            <a:ext cx="2805848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00-0000-0000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F3D902-1775-4B74-9E57-98E8D217417F}"/>
              </a:ext>
            </a:extLst>
          </p:cNvPr>
          <p:cNvSpPr txBox="1"/>
          <p:nvPr/>
        </p:nvSpPr>
        <p:spPr>
          <a:xfrm>
            <a:off x="133267" y="4712884"/>
            <a:ext cx="39346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＜初めて加入する方＞</a:t>
            </a:r>
            <a:endParaRPr lang="en-US" altLang="ja-JP" sz="1400" b="1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省エネチェックシートの実践で燃料使用量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％減</a:t>
            </a:r>
            <a:r>
              <a:rPr lang="ja-JP" altLang="en-US" sz="1200" dirty="0">
                <a:latin typeface="+mn-ea"/>
              </a:rPr>
              <a:t>とみなせます。チェックシート以外で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５％減</a:t>
            </a:r>
            <a:r>
              <a:rPr lang="ja-JP" altLang="en-US" sz="1200" dirty="0">
                <a:latin typeface="+mn-ea"/>
              </a:rPr>
              <a:t>を目指しましょう。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AF4690-3B34-4E0B-A958-8AB879EFC1FC}"/>
              </a:ext>
            </a:extLst>
          </p:cNvPr>
          <p:cNvSpPr txBox="1"/>
          <p:nvPr/>
        </p:nvSpPr>
        <p:spPr>
          <a:xfrm>
            <a:off x="74613" y="1279555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A6B36D5-95D3-4D0F-9C1B-F8DB5D854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478569"/>
              </p:ext>
            </p:extLst>
          </p:nvPr>
        </p:nvGraphicFramePr>
        <p:xfrm>
          <a:off x="19933" y="1028786"/>
          <a:ext cx="3582032" cy="157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258" y="8749785"/>
            <a:ext cx="6479999" cy="21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  <a:effectLst/>
        </p:spPr>
        <p:txBody>
          <a:bodyPr wrap="square" lIns="180000" tIns="108000" rIns="180000" bIns="72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081" y="1415649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5286" y="1242140"/>
            <a:ext cx="562408" cy="5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4839" y="1383050"/>
            <a:ext cx="534955" cy="5586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8FE2A-EEA6-4EB5-AC7B-8593AF5B0D98}"/>
              </a:ext>
            </a:extLst>
          </p:cNvPr>
          <p:cNvSpPr txBox="1"/>
          <p:nvPr/>
        </p:nvSpPr>
        <p:spPr>
          <a:xfrm>
            <a:off x="376905" y="1062284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省エネチェックシートの実践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C0E3F7-8B0A-4D5F-9CBA-A5D5B9A9D1D2}"/>
              </a:ext>
            </a:extLst>
          </p:cNvPr>
          <p:cNvSpPr txBox="1"/>
          <p:nvPr/>
        </p:nvSpPr>
        <p:spPr>
          <a:xfrm>
            <a:off x="169945" y="9069871"/>
            <a:ext cx="6480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 dirty="0">
                <a:latin typeface="+mn-ea"/>
              </a:rPr>
              <a:t>〇　産地生産基盤パワーアップ事業　施設園芸エネルギー転換枠等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F7238B-365D-429D-ACBC-856E2A2B8664}"/>
              </a:ext>
            </a:extLst>
          </p:cNvPr>
          <p:cNvSpPr txBox="1"/>
          <p:nvPr/>
        </p:nvSpPr>
        <p:spPr>
          <a:xfrm>
            <a:off x="192066" y="5786422"/>
            <a:ext cx="412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＜継続加入の方＞</a:t>
            </a:r>
            <a:endParaRPr lang="en-US" altLang="ja-JP" sz="1400" b="1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latin typeface="+mn-ea"/>
              </a:rPr>
              <a:t>〇　暖房機排気ガスから、</a:t>
            </a:r>
            <a:r>
              <a:rPr lang="en-US" altLang="ja-JP" sz="1200" dirty="0">
                <a:latin typeface="+mn-ea"/>
              </a:rPr>
              <a:t>CO</a:t>
            </a:r>
            <a:r>
              <a:rPr lang="en-US" altLang="ja-JP" sz="1200" baseline="-250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を回収・利用することに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 dirty="0">
                <a:latin typeface="+mn-ea"/>
              </a:rPr>
              <a:t>　　より生産性が向上し、単位生産量あたりの省エネ化</a:t>
            </a:r>
            <a:br>
              <a:rPr lang="en-US" altLang="ja-JP" sz="1200" dirty="0">
                <a:latin typeface="+mn-ea"/>
              </a:rPr>
            </a:br>
            <a:r>
              <a:rPr lang="ja-JP" altLang="en-US" sz="1200" dirty="0">
                <a:latin typeface="+mn-ea"/>
              </a:rPr>
              <a:t>　　も可能です。</a:t>
            </a:r>
            <a:endParaRPr lang="en-US" altLang="ja-JP" sz="1200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トータル</a:t>
            </a:r>
            <a:r>
              <a:rPr lang="en-US" altLang="ja-JP" sz="1200" dirty="0">
                <a:latin typeface="+mn-ea"/>
              </a:rPr>
              <a:t>30</a:t>
            </a:r>
            <a:r>
              <a:rPr lang="ja-JP" altLang="en-US" sz="1200" dirty="0">
                <a:latin typeface="+mn-ea"/>
              </a:rPr>
              <a:t>％の削減を達成した方は、二酸化炭素の排出量低減、環境負荷の低減に着目して、計画を作成してみましょう。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D7914D-0909-4486-A886-1365A6B88B3A}"/>
              </a:ext>
            </a:extLst>
          </p:cNvPr>
          <p:cNvSpPr txBox="1"/>
          <p:nvPr/>
        </p:nvSpPr>
        <p:spPr>
          <a:xfrm>
            <a:off x="134010" y="7467885"/>
            <a:ext cx="65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＜対策加入前に省エネに取り組んでいる方＞</a:t>
            </a:r>
            <a:endParaRPr lang="en-US" altLang="ja-JP" sz="1400" b="1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>
                <a:latin typeface="+mn-ea"/>
              </a:rPr>
              <a:t>燃料使</a:t>
            </a:r>
            <a:r>
              <a:rPr lang="ja-JP" altLang="en-US" sz="1200" dirty="0">
                <a:latin typeface="+mn-ea"/>
              </a:rPr>
              <a:t>用量削減の基準となる「現在使用量」は、過去７年中５年の平均値を用いることから、７年以内に省エネに取り組んでいる方は、これまでの取組を加味できます。また、地域の</a:t>
            </a:r>
            <a:r>
              <a:rPr lang="ja-JP" altLang="en-US" sz="1200">
                <a:latin typeface="+mn-ea"/>
              </a:rPr>
              <a:t>標準的な燃料使</a:t>
            </a:r>
            <a:r>
              <a:rPr lang="ja-JP" altLang="en-US" sz="1200" dirty="0">
                <a:latin typeface="+mn-ea"/>
              </a:rPr>
              <a:t>用量を「現在使用量」とすることも可能です。</a:t>
            </a:r>
            <a:endParaRPr lang="en-US" altLang="ja-JP" sz="1200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７年以上前に省エネ機器等を導入した方は、機器や資材の性能向上も検討してみましょう。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181" y="7101984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▲省エネ通知のページＱ</a:t>
            </a:r>
            <a:r>
              <a:rPr lang="en-US" altLang="ja-JP" sz="800" dirty="0"/>
              <a:t>R</a:t>
            </a:r>
            <a:r>
              <a:rPr lang="ja-JP" altLang="en-US" sz="800" dirty="0"/>
              <a:t>コード</a:t>
            </a:r>
            <a:endParaRPr lang="en-US" altLang="ja-JP" sz="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7A4054-A2B7-4411-8B54-ACD0BB45F387}"/>
              </a:ext>
            </a:extLst>
          </p:cNvPr>
          <p:cNvSpPr txBox="1"/>
          <p:nvPr/>
        </p:nvSpPr>
        <p:spPr>
          <a:xfrm>
            <a:off x="831024" y="1934727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省エネ効果のある資材等を導入</a:t>
            </a:r>
            <a:endParaRPr kumimoji="1" lang="ja-JP" altLang="en-US" sz="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4D104B-BBC3-4DF8-821F-6B3995688F12}"/>
              </a:ext>
            </a:extLst>
          </p:cNvPr>
          <p:cNvSpPr txBox="1"/>
          <p:nvPr/>
        </p:nvSpPr>
        <p:spPr>
          <a:xfrm>
            <a:off x="2115209" y="1837950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ヒートポンプ等</a:t>
            </a:r>
            <a:endParaRPr lang="en-US" altLang="ja-JP" sz="800" dirty="0"/>
          </a:p>
          <a:p>
            <a:pPr algn="ctr"/>
            <a:r>
              <a:rPr lang="ja-JP" altLang="en-US" sz="800" dirty="0"/>
              <a:t>省エネ機器の導入</a:t>
            </a:r>
            <a:endParaRPr kumimoji="1" lang="ja-JP" altLang="en-US" sz="800" dirty="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DA3DB5BA-12C1-4DBC-A246-54C7649AA684}"/>
              </a:ext>
            </a:extLst>
          </p:cNvPr>
          <p:cNvSpPr/>
          <p:nvPr/>
        </p:nvSpPr>
        <p:spPr bwMode="auto">
          <a:xfrm>
            <a:off x="1656056" y="1169893"/>
            <a:ext cx="396169" cy="502163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15%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削減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A81360-7A65-4C77-A316-921E5D55D2F5}"/>
              </a:ext>
            </a:extLst>
          </p:cNvPr>
          <p:cNvSpPr/>
          <p:nvPr/>
        </p:nvSpPr>
        <p:spPr bwMode="auto">
          <a:xfrm>
            <a:off x="311989" y="2547633"/>
            <a:ext cx="1509012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１期目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9B84D5E-3C28-4F3E-8F93-B2200F05A880}"/>
              </a:ext>
            </a:extLst>
          </p:cNvPr>
          <p:cNvSpPr/>
          <p:nvPr/>
        </p:nvSpPr>
        <p:spPr bwMode="auto">
          <a:xfrm>
            <a:off x="1821616" y="2542351"/>
            <a:ext cx="1434421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期目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9CBB29-501F-4FAB-A357-3DD23E4570B1}"/>
              </a:ext>
            </a:extLst>
          </p:cNvPr>
          <p:cNvSpPr/>
          <p:nvPr/>
        </p:nvSpPr>
        <p:spPr bwMode="auto">
          <a:xfrm>
            <a:off x="3057953" y="1158016"/>
            <a:ext cx="396169" cy="987784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56"/>
            <a:ext cx="6858000" cy="35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施設園芸セーフティネット構築事業加入に向けたヒント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176" y="4651524"/>
            <a:ext cx="834039" cy="96915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3075" y="5915058"/>
            <a:ext cx="847187" cy="11405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2665" y="4651398"/>
            <a:ext cx="1470255" cy="969276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26D42CD-CE33-4ED1-BCCD-4B2486ACB599}"/>
              </a:ext>
            </a:extLst>
          </p:cNvPr>
          <p:cNvSpPr/>
          <p:nvPr/>
        </p:nvSpPr>
        <p:spPr bwMode="auto">
          <a:xfrm>
            <a:off x="3531121" y="563079"/>
            <a:ext cx="2258764" cy="2507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セーフティネットの仕組み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9C29ADB-B6BC-4472-8B0D-A93EB8DDA7E6}"/>
              </a:ext>
            </a:extLst>
          </p:cNvPr>
          <p:cNvSpPr/>
          <p:nvPr/>
        </p:nvSpPr>
        <p:spPr bwMode="auto">
          <a:xfrm>
            <a:off x="179258" y="562477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657" y="573669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▲省エネチェックシート</a:t>
            </a:r>
            <a:endParaRPr lang="en-US" altLang="ja-JP" sz="800" dirty="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77" y="5664271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▲省エネマニュアル</a:t>
            </a:r>
            <a:endParaRPr lang="en-US" altLang="ja-JP" sz="800" dirty="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85" y="7138649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▲省エネで収益力向上を</a:t>
            </a:r>
            <a:endParaRPr lang="en-US" altLang="ja-JP" sz="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86BD5E-6015-40BB-B3A0-E4E71AB41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407" y="9583909"/>
            <a:ext cx="1416790" cy="186779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23E06E-0443-4190-90AA-A263FD493E7D}"/>
              </a:ext>
            </a:extLst>
          </p:cNvPr>
          <p:cNvSpPr/>
          <p:nvPr/>
        </p:nvSpPr>
        <p:spPr bwMode="auto">
          <a:xfrm>
            <a:off x="5558177" y="9105871"/>
            <a:ext cx="955897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7951" y="9077263"/>
            <a:ext cx="285571" cy="285571"/>
          </a:xfrm>
          <a:prstGeom prst="rect">
            <a:avLst/>
          </a:prstGeom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4F6863A-4E5D-49B0-878E-5173EA92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909864"/>
              </p:ext>
            </p:extLst>
          </p:nvPr>
        </p:nvGraphicFramePr>
        <p:xfrm>
          <a:off x="3648997" y="976368"/>
          <a:ext cx="2920218" cy="18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101527-09E4-42F7-9DDD-9A2B19754543}"/>
              </a:ext>
            </a:extLst>
          </p:cNvPr>
          <p:cNvSpPr txBox="1"/>
          <p:nvPr/>
        </p:nvSpPr>
        <p:spPr>
          <a:xfrm>
            <a:off x="6470485" y="1462808"/>
            <a:ext cx="346249" cy="95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50" dirty="0"/>
              <a:t>発動基準価格</a:t>
            </a:r>
            <a:endParaRPr kumimoji="1" lang="ja-JP" altLang="en-US" sz="1050" dirty="0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055E60D-BC1B-46B6-BBB8-CE51490223DF}"/>
              </a:ext>
            </a:extLst>
          </p:cNvPr>
          <p:cNvSpPr/>
          <p:nvPr/>
        </p:nvSpPr>
        <p:spPr bwMode="auto">
          <a:xfrm rot="16200000">
            <a:off x="6320037" y="1799106"/>
            <a:ext cx="184599" cy="51189"/>
          </a:xfrm>
          <a:prstGeom prst="triangle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53FA0F-3A86-447B-9341-EC07C0DC296A}"/>
              </a:ext>
            </a:extLst>
          </p:cNvPr>
          <p:cNvSpPr/>
          <p:nvPr/>
        </p:nvSpPr>
        <p:spPr bwMode="auto">
          <a:xfrm>
            <a:off x="3770647" y="1046000"/>
            <a:ext cx="346249" cy="178351"/>
          </a:xfrm>
          <a:prstGeom prst="rect">
            <a:avLst/>
          </a:prstGeom>
          <a:solidFill>
            <a:srgbClr val="FF9999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B46933-45B3-4381-A5A6-C3C065253E0C}"/>
              </a:ext>
            </a:extLst>
          </p:cNvPr>
          <p:cNvSpPr txBox="1"/>
          <p:nvPr/>
        </p:nvSpPr>
        <p:spPr>
          <a:xfrm>
            <a:off x="4182665" y="1017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=</a:t>
            </a:r>
            <a:r>
              <a:rPr lang="ja-JP" altLang="en-US" sz="1050" dirty="0"/>
              <a:t>補填分</a:t>
            </a:r>
            <a:endParaRPr kumimoji="1"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38D5C4-B471-462E-8821-157BF585149C}"/>
              </a:ext>
            </a:extLst>
          </p:cNvPr>
          <p:cNvSpPr txBox="1"/>
          <p:nvPr/>
        </p:nvSpPr>
        <p:spPr>
          <a:xfrm>
            <a:off x="4963082" y="867136"/>
            <a:ext cx="165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価格上昇分を補填し、経営への影響を緩和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A507B80-A02B-A99A-E1D4-3361BED3FE04}"/>
              </a:ext>
            </a:extLst>
          </p:cNvPr>
          <p:cNvSpPr/>
          <p:nvPr/>
        </p:nvSpPr>
        <p:spPr bwMode="auto">
          <a:xfrm>
            <a:off x="179258" y="3035306"/>
            <a:ext cx="1234422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B0A3A1-EF43-0D61-5E47-D570D1E39B46}"/>
              </a:ext>
            </a:extLst>
          </p:cNvPr>
          <p:cNvSpPr txBox="1"/>
          <p:nvPr/>
        </p:nvSpPr>
        <p:spPr>
          <a:xfrm>
            <a:off x="3601965" y="3047147"/>
            <a:ext cx="3078737" cy="1426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 b="1" dirty="0"/>
              <a:t>＜支援対象者としての申請に必要な書類＞</a:t>
            </a:r>
            <a:endParaRPr kumimoji="1"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事業実施計画書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省エネルギー等対策推進計画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b="1" dirty="0"/>
              <a:t>＜事業参加者としての申請に必要な書類＞</a:t>
            </a:r>
            <a:endParaRPr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省エネルギー等対策取組計画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dirty="0"/>
              <a:t>□ 過去７年分の燃料使用量を確認できる書類</a:t>
            </a:r>
            <a:endParaRPr lang="en-US" altLang="ja-JP" sz="11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4450E-DE6F-F908-E47C-47A9B499E221}"/>
              </a:ext>
            </a:extLst>
          </p:cNvPr>
          <p:cNvSpPr txBox="1"/>
          <p:nvPr/>
        </p:nvSpPr>
        <p:spPr>
          <a:xfrm>
            <a:off x="161624" y="3435109"/>
            <a:ext cx="32673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申請には、右記の書類が必要です。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地域によって必要な書類が異なる場合がありますので、</a:t>
            </a:r>
            <a:r>
              <a:rPr lang="ja-JP" altLang="en-US" sz="1050" b="1" dirty="0"/>
              <a:t>都道府県協議会</a:t>
            </a:r>
            <a:r>
              <a:rPr lang="ja-JP" altLang="en-US" sz="1050" dirty="0"/>
              <a:t>にご確認下さい。</a:t>
            </a:r>
            <a:endParaRPr kumimoji="1" lang="en-US" altLang="ja-JP" sz="10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99A1E-78B8-DC18-48DA-D8DF1F8545E3}"/>
              </a:ext>
            </a:extLst>
          </p:cNvPr>
          <p:cNvSpPr txBox="1"/>
          <p:nvPr/>
        </p:nvSpPr>
        <p:spPr>
          <a:xfrm>
            <a:off x="133267" y="4069623"/>
            <a:ext cx="3223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lang="en-US" altLang="ja-JP" sz="1100" dirty="0"/>
              <a:t>※ </a:t>
            </a:r>
            <a:r>
              <a:rPr lang="ja-JP" altLang="en-US" sz="1100" dirty="0"/>
              <a:t>７年分の書類がない場合でも加入可能な場合もありますので、ご相談下さい。</a:t>
            </a:r>
            <a:endParaRPr kumimoji="1" lang="ja-JP" altLang="en-US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BarCodeCtrl1" r:id="rId1" imgW="1112760" imgH="809640"/>
        </mc:Choice>
        <mc:Fallback>
          <p:control name="BarCodeCtrl1" r:id="rId1" imgW="1112760" imgH="80964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306140" y="6142997"/>
                  <a:ext cx="1112858" cy="809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33779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theme-green">
  <a:themeElements>
    <a:clrScheme name="20210906">
      <a:dk1>
        <a:srgbClr val="373737"/>
      </a:dk1>
      <a:lt1>
        <a:srgbClr val="FFFFFF"/>
      </a:lt1>
      <a:dk2>
        <a:srgbClr val="008970"/>
      </a:dk2>
      <a:lt2>
        <a:srgbClr val="E7F9F5"/>
      </a:lt2>
      <a:accent1>
        <a:srgbClr val="004F5C"/>
      </a:accent1>
      <a:accent2>
        <a:srgbClr val="007C89"/>
      </a:accent2>
      <a:accent3>
        <a:srgbClr val="4DABB9"/>
      </a:accent3>
      <a:accent4>
        <a:srgbClr val="FFFF5C"/>
      </a:accent4>
      <a:accent5>
        <a:srgbClr val="FFE01B"/>
      </a:accent5>
      <a:accent6>
        <a:srgbClr val="D1D1D1"/>
      </a:accent6>
      <a:hlink>
        <a:srgbClr val="008970"/>
      </a:hlink>
      <a:folHlink>
        <a:srgbClr val="005B56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design-theme-green" id="{9B018DA8-92DA-4698-B799-DE04D322D331}" vid="{E366E713-59EB-49F8-997E-08E2BF75713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e98a77-e3d2-477a-91e6-c364b49c064e">
      <Terms xmlns="http://schemas.microsoft.com/office/infopath/2007/PartnerControls"/>
    </lcf76f155ced4ddcb4097134ff3c332f>
    <TaxCatchAll xmlns="85ec59af-1a16-40a0-b163-384e34c79a5c" xsi:nil="true"/>
    <_x4f5c__x6210__x65e5__x6642_ xmlns="16e98a77-e3d2-477a-91e6-c364b49c06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DF5B0CC6EF27544A3744C548CB9A645" ma:contentTypeVersion="14" ma:contentTypeDescription="新しいドキュメントを作成します。" ma:contentTypeScope="" ma:versionID="ba86c23f704b25091869d4dc65c98f05">
  <xsd:schema xmlns:xsd="http://www.w3.org/2001/XMLSchema" xmlns:xs="http://www.w3.org/2001/XMLSchema" xmlns:p="http://schemas.microsoft.com/office/2006/metadata/properties" xmlns:ns2="16e98a77-e3d2-477a-91e6-c364b49c064e" xmlns:ns3="85ec59af-1a16-40a0-b163-384e34c79a5c" targetNamespace="http://schemas.microsoft.com/office/2006/metadata/properties" ma:root="true" ma:fieldsID="c48980a674a69d53276bc592fc4a6fed" ns2:_="" ns3:_="">
    <xsd:import namespace="16e98a77-e3d2-477a-91e6-c364b49c064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98a77-e3d2-477a-91e6-c364b49c064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a44814-1539-4a1f-844e-92176d88dda8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38114-4274-4A62-9A06-851C4E210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69B0D-6EE3-4240-AA58-64D7A26DE4C3}">
  <ds:schemaRefs>
    <ds:schemaRef ds:uri="http://schemas.microsoft.com/office/2006/metadata/properties"/>
    <ds:schemaRef ds:uri="http://schemas.microsoft.com/office/infopath/2007/PartnerControls"/>
    <ds:schemaRef ds:uri="16e98a77-e3d2-477a-91e6-c364b49c064e"/>
    <ds:schemaRef ds:uri="85ec59af-1a16-40a0-b163-384e34c79a5c"/>
  </ds:schemaRefs>
</ds:datastoreItem>
</file>

<file path=customXml/itemProps3.xml><?xml version="1.0" encoding="utf-8"?>
<ds:datastoreItem xmlns:ds="http://schemas.openxmlformats.org/officeDocument/2006/customXml" ds:itemID="{44C608FA-95FC-4757-A9AA-3FAB40E75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98a77-e3d2-477a-91e6-c364b49c064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A4 210 x 297 mm</PresentationFormat>
  <Paragraphs>102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Calibri</vt:lpstr>
      <vt:lpstr>Wingdings</vt:lpstr>
      <vt:lpstr>presentation-design-theme-green</vt:lpstr>
      <vt:lpstr>令和６事業年度「施設園芸セーフティネット構築事業」加入募集のご案内</vt:lpstr>
      <vt:lpstr>施設園芸セーフティネット構築事業加入に向けたヒント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2024-04-24T05:51:47Z</dcterms:created>
  <dcterms:modified xsi:type="dcterms:W3CDTF">2024-04-24T06:55:03Z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0x0101003DF5B0CC6EF27544A3744C548CB9A645</vt:lpwstr>
  </property>
</Properties>
</file>